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2" r:id="rId5"/>
    <p:sldId id="259" r:id="rId6"/>
    <p:sldId id="260" r:id="rId7"/>
    <p:sldId id="261" r:id="rId8"/>
    <p:sldId id="264"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08"/>
    <p:restoredTop sz="95091"/>
  </p:normalViewPr>
  <p:slideViewPr>
    <p:cSldViewPr snapToGrid="0" snapToObjects="1">
      <p:cViewPr varScale="1">
        <p:scale>
          <a:sx n="88" d="100"/>
          <a:sy n="88" d="100"/>
        </p:scale>
        <p:origin x="94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fr-FR"/>
              <a:t>Modifiez le style du titre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fr-FR"/>
              <a:t>Modifiez le style du titre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
Deuxième niveau
Troisième niveau
Quatrième niveau
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fr-FR"/>
              <a:t>Modifiez le style du titre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Modifier les styles du texte du masque
Deuxième niveau
Troisième niveau
Quatrième niveau
Cinquième niveau</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
Deuxième niveau
Troisième niveau
Quatrième niveau
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fr-FR"/>
              <a:t>Modifiez le style du titre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Modifier les styles du texte du masque
Deuxième niveau
Troisième niveau
Quatrième niveau
Cinquième niveau</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10/28/21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fr-FR"/>
              <a:t>Modifiez le style du titre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Modifier les styles du texte du masque
Deuxième niveau
Troisième niveau
Quatrième niveau
Cinquième niveau</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Modifier les styles du texte du masque
Deuxième niveau
Troisième niveau
Quatrième niveau
Cinquième niveau</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10/28/21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fr-FR"/>
              <a:t>Modifiez le style du titre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Modifier les styles du texte du masque
Deuxième niveau
Troisième niveau
Quatrième niveau
Cinquième niveau</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Modifier les styles du texte du masque
Deuxième niveau
Troisième niveau
Quatrième niveau
Cinquième niveau</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10/28/21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Modifier les styles du texte du masque
Deuxième niveau
Troisième niveau
Quatrième niveau
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fr-FR"/>
              <a:t>Modifier les styles du texte du masque
Deuxième niveau
Troisième niveau
Quatrième niveau
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fr-FR"/>
              <a:t>Modifiez le style du titre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fr-FR"/>
              <a:t>Modifier les styles du texte du masque
Deuxième niveau
Troisième niveau
Quatrième niveau
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
Deuxième niveau
Troisième niveau
Quatrième niveau
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fr-FR"/>
              <a:t>Modifier les styles du texte du masque
Deuxième niveau
Troisième niveau
Quatrième niveau
Cinquième niveau</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fr-FR"/>
              <a:t>Modifier les styles du texte du masque
Deuxième niveau
Troisième niveau
Quatrième niveau
Cinquième niveau</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10/28/21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
Deuxième niveau
Troisième niveau
Quatrième niveau
Cinquième niveau</a:t>
            </a:r>
            <a:endParaRPr lang="en-US" dirty="0"/>
          </a:p>
        </p:txBody>
      </p:sp>
      <p:sp>
        <p:nvSpPr>
          <p:cNvPr id="4" name="Content Placeholder 3"/>
          <p:cNvSpPr>
            <a:spLocks noGrp="1"/>
          </p:cNvSpPr>
          <p:nvPr>
            <p:ph sz="half" idx="2"/>
          </p:nvPr>
        </p:nvSpPr>
        <p:spPr>
          <a:xfrm>
            <a:off x="2589212" y="2548966"/>
            <a:ext cx="4342893" cy="3354060"/>
          </a:xfrm>
        </p:spPr>
        <p:txBody>
          <a:bodyPr>
            <a:normAutofit/>
          </a:bodyPr>
          <a:lstStyle/>
          <a:p>
            <a:pPr lvl="0"/>
            <a:r>
              <a:rPr lang="fr-FR"/>
              <a:t>Modifier les styles du texte du masque
Deuxième niveau
Troisième niveau
Quatrième niveau
Cinquième niveau</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
Deuxième niveau
Troisième niveau
Quatrième niveau
Cinquième niveau</a:t>
            </a:r>
            <a:endParaRPr lang="en-US" dirty="0"/>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fr-FR"/>
              <a:t>Modifier les styles du texte du masque
Deuxième niveau
Troisième niveau
Quatrième niveau
Cinquième niveau</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10/28/21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10/28/21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10/28/21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fr-FR"/>
              <a:t>Modifiez le style du titre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fr-FR"/>
              <a:t>Modifier les styles du texte du masque
Deuxième niveau
Troisième niveau
Quatrième niveau
Cinquième niveau</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
Deuxième niveau
Troisième niveau
Quatrième niveau
Cinquième niveau</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10/28/21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
Deuxième niveau
Troisième niveau
Quatrième niveau
Cinquième niveau</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10/28/21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fr-FR"/>
              <a:t>Modifier les styles du texte du masque
Deuxième niveau
Troisième niveau
Quatrième niveau
Cinquième niveau</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10/28/21</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727586-42C9-7140-AD38-1F67887172E7}"/>
              </a:ext>
            </a:extLst>
          </p:cNvPr>
          <p:cNvSpPr>
            <a:spLocks noGrp="1"/>
          </p:cNvSpPr>
          <p:nvPr>
            <p:ph type="ctrTitle"/>
          </p:nvPr>
        </p:nvSpPr>
        <p:spPr>
          <a:xfrm>
            <a:off x="1686716" y="656771"/>
            <a:ext cx="10720387" cy="1752601"/>
          </a:xfrm>
        </p:spPr>
        <p:txBody>
          <a:bodyPr/>
          <a:lstStyle/>
          <a:p>
            <a:pPr algn="ctr"/>
            <a:r>
              <a:rPr lang="fr-FR" dirty="0">
                <a:latin typeface="Apple Chancery" panose="03020702040506060504" pitchFamily="66" charset="-79"/>
                <a:cs typeface="Apple Chancery" panose="03020702040506060504" pitchFamily="66" charset="-79"/>
              </a:rPr>
              <a:t>Projet – </a:t>
            </a:r>
            <a:br>
              <a:rPr lang="fr-FR" dirty="0">
                <a:latin typeface="Apple Chancery" panose="03020702040506060504" pitchFamily="66" charset="-79"/>
                <a:cs typeface="Apple Chancery" panose="03020702040506060504" pitchFamily="66" charset="-79"/>
              </a:rPr>
            </a:br>
            <a:r>
              <a:rPr lang="fr-FR" dirty="0">
                <a:latin typeface="Apple Chancery" panose="03020702040506060504" pitchFamily="66" charset="-79"/>
                <a:cs typeface="Apple Chancery" panose="03020702040506060504" pitchFamily="66" charset="-79"/>
              </a:rPr>
              <a:t>Restaurant « Il </a:t>
            </a:r>
            <a:r>
              <a:rPr lang="fr-FR" dirty="0" err="1">
                <a:latin typeface="Apple Chancery" panose="03020702040506060504" pitchFamily="66" charset="-79"/>
                <a:cs typeface="Apple Chancery" panose="03020702040506060504" pitchFamily="66" charset="-79"/>
              </a:rPr>
              <a:t>Padrino</a:t>
            </a:r>
            <a:r>
              <a:rPr lang="fr-FR" dirty="0">
                <a:latin typeface="Apple Chancery" panose="03020702040506060504" pitchFamily="66" charset="-79"/>
                <a:cs typeface="Apple Chancery" panose="03020702040506060504" pitchFamily="66" charset="-79"/>
              </a:rPr>
              <a:t> »</a:t>
            </a:r>
          </a:p>
        </p:txBody>
      </p:sp>
      <p:pic>
        <p:nvPicPr>
          <p:cNvPr id="5" name="Image 4">
            <a:extLst>
              <a:ext uri="{FF2B5EF4-FFF2-40B4-BE49-F238E27FC236}">
                <a16:creationId xmlns:a16="http://schemas.microsoft.com/office/drawing/2014/main" id="{F999824C-545E-6541-A8D4-9F4409980301}"/>
              </a:ext>
            </a:extLst>
          </p:cNvPr>
          <p:cNvPicPr>
            <a:picLocks noChangeAspect="1"/>
          </p:cNvPicPr>
          <p:nvPr/>
        </p:nvPicPr>
        <p:blipFill>
          <a:blip r:embed="rId2"/>
          <a:stretch>
            <a:fillRect/>
          </a:stretch>
        </p:blipFill>
        <p:spPr>
          <a:xfrm>
            <a:off x="4191089" y="2727778"/>
            <a:ext cx="5711640" cy="3469821"/>
          </a:xfrm>
          <a:prstGeom prst="rect">
            <a:avLst/>
          </a:prstGeom>
        </p:spPr>
      </p:pic>
    </p:spTree>
    <p:extLst>
      <p:ext uri="{BB962C8B-B14F-4D97-AF65-F5344CB8AC3E}">
        <p14:creationId xmlns:p14="http://schemas.microsoft.com/office/powerpoint/2010/main" val="3486308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D5C9BC-DAD0-C049-8EF9-B32EE2E72A02}"/>
              </a:ext>
            </a:extLst>
          </p:cNvPr>
          <p:cNvSpPr>
            <a:spLocks noGrp="1"/>
          </p:cNvSpPr>
          <p:nvPr>
            <p:ph type="title"/>
          </p:nvPr>
        </p:nvSpPr>
        <p:spPr>
          <a:xfrm>
            <a:off x="1709124" y="668494"/>
            <a:ext cx="8911687" cy="1280890"/>
          </a:xfrm>
        </p:spPr>
        <p:txBody>
          <a:bodyPr/>
          <a:lstStyle/>
          <a:p>
            <a:pPr algn="ctr"/>
            <a:r>
              <a:rPr lang="fr-FR" dirty="0">
                <a:latin typeface="Apple Chancery" panose="03020702040506060504" pitchFamily="66" charset="-79"/>
                <a:cs typeface="Apple Chancery" panose="03020702040506060504" pitchFamily="66" charset="-79"/>
              </a:rPr>
              <a:t>Introduction</a:t>
            </a:r>
          </a:p>
        </p:txBody>
      </p:sp>
      <p:sp>
        <p:nvSpPr>
          <p:cNvPr id="3" name="Espace réservé du contenu 2">
            <a:extLst>
              <a:ext uri="{FF2B5EF4-FFF2-40B4-BE49-F238E27FC236}">
                <a16:creationId xmlns:a16="http://schemas.microsoft.com/office/drawing/2014/main" id="{385ADAC2-9341-264A-BB5A-80F9E52AB9B1}"/>
              </a:ext>
            </a:extLst>
          </p:cNvPr>
          <p:cNvSpPr>
            <a:spLocks noGrp="1"/>
          </p:cNvSpPr>
          <p:nvPr>
            <p:ph idx="1"/>
          </p:nvPr>
        </p:nvSpPr>
        <p:spPr>
          <a:xfrm>
            <a:off x="1705411" y="1784286"/>
            <a:ext cx="8915400" cy="1611086"/>
          </a:xfrm>
        </p:spPr>
        <p:txBody>
          <a:bodyPr>
            <a:normAutofit/>
          </a:bodyPr>
          <a:lstStyle/>
          <a:p>
            <a:pPr algn="ctr"/>
            <a:r>
              <a:rPr lang="fr-FR" sz="2400" dirty="0"/>
              <a:t>Dans un contexte de reprise d’activité, la famille DI MARCO souhaite mettre en avant son restaurant situé à Paris par le biais de la création d’un site internet vitrine.</a:t>
            </a:r>
          </a:p>
        </p:txBody>
      </p:sp>
      <p:pic>
        <p:nvPicPr>
          <p:cNvPr id="5" name="Image 4">
            <a:extLst>
              <a:ext uri="{FF2B5EF4-FFF2-40B4-BE49-F238E27FC236}">
                <a16:creationId xmlns:a16="http://schemas.microsoft.com/office/drawing/2014/main" id="{F8034D79-F0A1-2D4E-B84F-D538679AA33D}"/>
              </a:ext>
            </a:extLst>
          </p:cNvPr>
          <p:cNvPicPr>
            <a:picLocks noChangeAspect="1"/>
          </p:cNvPicPr>
          <p:nvPr/>
        </p:nvPicPr>
        <p:blipFill>
          <a:blip r:embed="rId2"/>
          <a:stretch>
            <a:fillRect/>
          </a:stretch>
        </p:blipFill>
        <p:spPr>
          <a:xfrm rot="20176885">
            <a:off x="929595" y="3874858"/>
            <a:ext cx="3435349" cy="2287749"/>
          </a:xfrm>
          <a:prstGeom prst="rect">
            <a:avLst/>
          </a:prstGeom>
        </p:spPr>
      </p:pic>
      <p:pic>
        <p:nvPicPr>
          <p:cNvPr id="11" name="Image 10">
            <a:extLst>
              <a:ext uri="{FF2B5EF4-FFF2-40B4-BE49-F238E27FC236}">
                <a16:creationId xmlns:a16="http://schemas.microsoft.com/office/drawing/2014/main" id="{2F94B4D1-DC6D-B94C-9027-A28857774A6F}"/>
              </a:ext>
            </a:extLst>
          </p:cNvPr>
          <p:cNvPicPr>
            <a:picLocks noChangeAspect="1"/>
          </p:cNvPicPr>
          <p:nvPr/>
        </p:nvPicPr>
        <p:blipFill>
          <a:blip r:embed="rId3"/>
          <a:stretch>
            <a:fillRect/>
          </a:stretch>
        </p:blipFill>
        <p:spPr>
          <a:xfrm rot="1694545">
            <a:off x="8076198" y="3808326"/>
            <a:ext cx="3540788" cy="2351911"/>
          </a:xfrm>
          <a:prstGeom prst="rect">
            <a:avLst/>
          </a:prstGeom>
        </p:spPr>
      </p:pic>
    </p:spTree>
    <p:extLst>
      <p:ext uri="{BB962C8B-B14F-4D97-AF65-F5344CB8AC3E}">
        <p14:creationId xmlns:p14="http://schemas.microsoft.com/office/powerpoint/2010/main" val="2461744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FA4237-2221-9A4C-8E1A-99C5D056010E}"/>
              </a:ext>
            </a:extLst>
          </p:cNvPr>
          <p:cNvSpPr>
            <a:spLocks noGrp="1"/>
          </p:cNvSpPr>
          <p:nvPr>
            <p:ph type="title"/>
          </p:nvPr>
        </p:nvSpPr>
        <p:spPr>
          <a:xfrm>
            <a:off x="2589212" y="391881"/>
            <a:ext cx="8911687" cy="1280890"/>
          </a:xfrm>
        </p:spPr>
        <p:txBody>
          <a:bodyPr/>
          <a:lstStyle/>
          <a:p>
            <a:pPr algn="ctr"/>
            <a:r>
              <a:rPr lang="fr-FR" dirty="0">
                <a:latin typeface="Apple Chancery" panose="03020702040506060504" pitchFamily="66" charset="-79"/>
                <a:cs typeface="Apple Chancery" panose="03020702040506060504" pitchFamily="66" charset="-79"/>
              </a:rPr>
              <a:t>Définition de l’aspect visuel</a:t>
            </a:r>
            <a:br>
              <a:rPr lang="fr-FR" dirty="0">
                <a:latin typeface="Apple Chancery" panose="03020702040506060504" pitchFamily="66" charset="-79"/>
                <a:cs typeface="Apple Chancery" panose="03020702040506060504" pitchFamily="66" charset="-79"/>
              </a:rPr>
            </a:br>
            <a:r>
              <a:rPr lang="fr-FR" dirty="0">
                <a:latin typeface="Apple Chancery" panose="03020702040506060504" pitchFamily="66" charset="-79"/>
                <a:cs typeface="Apple Chancery" panose="03020702040506060504" pitchFamily="66" charset="-79"/>
              </a:rPr>
              <a:t>Charte graphique – Veille concurrentielle</a:t>
            </a:r>
          </a:p>
        </p:txBody>
      </p:sp>
      <p:sp>
        <p:nvSpPr>
          <p:cNvPr id="3" name="Espace réservé du contenu 2">
            <a:extLst>
              <a:ext uri="{FF2B5EF4-FFF2-40B4-BE49-F238E27FC236}">
                <a16:creationId xmlns:a16="http://schemas.microsoft.com/office/drawing/2014/main" id="{8B0AEC47-B8C5-4748-9DEE-9928C913AD31}"/>
              </a:ext>
            </a:extLst>
          </p:cNvPr>
          <p:cNvSpPr>
            <a:spLocks noGrp="1"/>
          </p:cNvSpPr>
          <p:nvPr>
            <p:ph idx="1"/>
          </p:nvPr>
        </p:nvSpPr>
        <p:spPr>
          <a:xfrm>
            <a:off x="2589212" y="1905000"/>
            <a:ext cx="8915400" cy="3777622"/>
          </a:xfrm>
        </p:spPr>
        <p:txBody>
          <a:bodyPr/>
          <a:lstStyle/>
          <a:p>
            <a:r>
              <a:rPr lang="fr-FR" dirty="0"/>
              <a:t>Nous avons souhaité un rendu Italien authentique en conservant la palette de couleur du drapeau national tout en l’adaptant aux exigences du projet. Notamment en fonçant les teintes.</a:t>
            </a:r>
          </a:p>
          <a:p>
            <a:endParaRPr lang="fr-FR" dirty="0"/>
          </a:p>
          <a:p>
            <a:r>
              <a:rPr lang="fr-FR" dirty="0"/>
              <a:t>Le choix de la police de titre s’est porté sur un type « manuscrit » afin de souligner l’élégance et l’authenticité du lieu ainsi que l’accueil chaleureux caractéristique de l’Italie.</a:t>
            </a:r>
          </a:p>
          <a:p>
            <a:endParaRPr lang="fr-FR" dirty="0"/>
          </a:p>
          <a:p>
            <a:r>
              <a:rPr lang="fr-FR" dirty="0"/>
              <a:t>Nous avons puisé notre inspiration dans ce qui  se faisait déjà dans le milieu des restaurants italiens tout en apportant une touche de personnalisation afin de se démarquer de la concurrence.</a:t>
            </a:r>
          </a:p>
        </p:txBody>
      </p:sp>
      <p:pic>
        <p:nvPicPr>
          <p:cNvPr id="5" name="Image 4">
            <a:extLst>
              <a:ext uri="{FF2B5EF4-FFF2-40B4-BE49-F238E27FC236}">
                <a16:creationId xmlns:a16="http://schemas.microsoft.com/office/drawing/2014/main" id="{66C2EC41-11CB-6445-B9B5-38F3BA8E4396}"/>
              </a:ext>
            </a:extLst>
          </p:cNvPr>
          <p:cNvPicPr>
            <a:picLocks noChangeAspect="1"/>
          </p:cNvPicPr>
          <p:nvPr/>
        </p:nvPicPr>
        <p:blipFill>
          <a:blip r:embed="rId2"/>
          <a:stretch>
            <a:fillRect/>
          </a:stretch>
        </p:blipFill>
        <p:spPr>
          <a:xfrm>
            <a:off x="8752113" y="5399315"/>
            <a:ext cx="2570531" cy="1253134"/>
          </a:xfrm>
          <a:prstGeom prst="rect">
            <a:avLst/>
          </a:prstGeom>
        </p:spPr>
      </p:pic>
    </p:spTree>
    <p:extLst>
      <p:ext uri="{BB962C8B-B14F-4D97-AF65-F5344CB8AC3E}">
        <p14:creationId xmlns:p14="http://schemas.microsoft.com/office/powerpoint/2010/main" val="1823890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1D7586-0F9A-9A4F-AE47-0D37D0E387B9}"/>
              </a:ext>
            </a:extLst>
          </p:cNvPr>
          <p:cNvSpPr>
            <a:spLocks noGrp="1"/>
          </p:cNvSpPr>
          <p:nvPr>
            <p:ph type="title"/>
          </p:nvPr>
        </p:nvSpPr>
        <p:spPr/>
        <p:txBody>
          <a:bodyPr/>
          <a:lstStyle/>
          <a:p>
            <a:pPr algn="ctr"/>
            <a:r>
              <a:rPr lang="fr-FR" dirty="0" err="1">
                <a:latin typeface="Apple Chancery" panose="03020702040506060504" pitchFamily="66" charset="-79"/>
                <a:cs typeface="Apple Chancery" panose="03020702040506060504" pitchFamily="66" charset="-79"/>
              </a:rPr>
              <a:t>MoodBoard</a:t>
            </a:r>
            <a:r>
              <a:rPr lang="fr-FR" dirty="0">
                <a:latin typeface="Apple Chancery" panose="03020702040506060504" pitchFamily="66" charset="-79"/>
                <a:cs typeface="Apple Chancery" panose="03020702040506060504" pitchFamily="66" charset="-79"/>
              </a:rPr>
              <a:t> - inspirations</a:t>
            </a:r>
          </a:p>
        </p:txBody>
      </p:sp>
      <p:pic>
        <p:nvPicPr>
          <p:cNvPr id="5" name="Espace réservé du contenu 4">
            <a:extLst>
              <a:ext uri="{FF2B5EF4-FFF2-40B4-BE49-F238E27FC236}">
                <a16:creationId xmlns:a16="http://schemas.microsoft.com/office/drawing/2014/main" id="{CE02B242-DC8C-824D-83BA-D5883A628EEC}"/>
              </a:ext>
            </a:extLst>
          </p:cNvPr>
          <p:cNvPicPr>
            <a:picLocks noGrp="1" noChangeAspect="1"/>
          </p:cNvPicPr>
          <p:nvPr>
            <p:ph idx="1"/>
          </p:nvPr>
        </p:nvPicPr>
        <p:blipFill>
          <a:blip r:embed="rId2"/>
          <a:stretch>
            <a:fillRect/>
          </a:stretch>
        </p:blipFill>
        <p:spPr>
          <a:xfrm>
            <a:off x="2289856" y="1799771"/>
            <a:ext cx="4000203" cy="2192111"/>
          </a:xfrm>
        </p:spPr>
      </p:pic>
      <p:pic>
        <p:nvPicPr>
          <p:cNvPr id="7" name="Image 6">
            <a:extLst>
              <a:ext uri="{FF2B5EF4-FFF2-40B4-BE49-F238E27FC236}">
                <a16:creationId xmlns:a16="http://schemas.microsoft.com/office/drawing/2014/main" id="{D4454E01-47A2-664C-A979-6E0DD61E10DA}"/>
              </a:ext>
            </a:extLst>
          </p:cNvPr>
          <p:cNvPicPr>
            <a:picLocks noChangeAspect="1"/>
          </p:cNvPicPr>
          <p:nvPr/>
        </p:nvPicPr>
        <p:blipFill>
          <a:blip r:embed="rId3"/>
          <a:stretch>
            <a:fillRect/>
          </a:stretch>
        </p:blipFill>
        <p:spPr>
          <a:xfrm>
            <a:off x="6758689" y="1799770"/>
            <a:ext cx="4277292" cy="2192112"/>
          </a:xfrm>
          <a:prstGeom prst="rect">
            <a:avLst/>
          </a:prstGeom>
        </p:spPr>
      </p:pic>
      <p:pic>
        <p:nvPicPr>
          <p:cNvPr id="9" name="Image 8">
            <a:extLst>
              <a:ext uri="{FF2B5EF4-FFF2-40B4-BE49-F238E27FC236}">
                <a16:creationId xmlns:a16="http://schemas.microsoft.com/office/drawing/2014/main" id="{733BFCA2-09BC-654F-A5C4-979EFCDD402C}"/>
              </a:ext>
            </a:extLst>
          </p:cNvPr>
          <p:cNvPicPr>
            <a:picLocks noChangeAspect="1"/>
          </p:cNvPicPr>
          <p:nvPr/>
        </p:nvPicPr>
        <p:blipFill>
          <a:blip r:embed="rId4"/>
          <a:stretch>
            <a:fillRect/>
          </a:stretch>
        </p:blipFill>
        <p:spPr>
          <a:xfrm>
            <a:off x="5339006" y="3192172"/>
            <a:ext cx="2370737" cy="2370737"/>
          </a:xfrm>
          <a:prstGeom prst="rect">
            <a:avLst/>
          </a:prstGeom>
        </p:spPr>
      </p:pic>
      <p:pic>
        <p:nvPicPr>
          <p:cNvPr id="11" name="Image 10">
            <a:extLst>
              <a:ext uri="{FF2B5EF4-FFF2-40B4-BE49-F238E27FC236}">
                <a16:creationId xmlns:a16="http://schemas.microsoft.com/office/drawing/2014/main" id="{EB794144-BD4C-0B44-8663-FEAFE40E6824}"/>
              </a:ext>
            </a:extLst>
          </p:cNvPr>
          <p:cNvPicPr>
            <a:picLocks noChangeAspect="1"/>
          </p:cNvPicPr>
          <p:nvPr/>
        </p:nvPicPr>
        <p:blipFill>
          <a:blip r:embed="rId5"/>
          <a:stretch>
            <a:fillRect/>
          </a:stretch>
        </p:blipFill>
        <p:spPr>
          <a:xfrm>
            <a:off x="8365672" y="4368931"/>
            <a:ext cx="2117450" cy="2117450"/>
          </a:xfrm>
          <a:prstGeom prst="rect">
            <a:avLst/>
          </a:prstGeom>
        </p:spPr>
      </p:pic>
      <p:pic>
        <p:nvPicPr>
          <p:cNvPr id="13" name="Image 12">
            <a:extLst>
              <a:ext uri="{FF2B5EF4-FFF2-40B4-BE49-F238E27FC236}">
                <a16:creationId xmlns:a16="http://schemas.microsoft.com/office/drawing/2014/main" id="{9858E563-94B3-7E40-BAA0-3C9BA869EBA8}"/>
              </a:ext>
            </a:extLst>
          </p:cNvPr>
          <p:cNvPicPr>
            <a:picLocks noChangeAspect="1"/>
          </p:cNvPicPr>
          <p:nvPr/>
        </p:nvPicPr>
        <p:blipFill>
          <a:blip r:embed="rId6"/>
          <a:stretch>
            <a:fillRect/>
          </a:stretch>
        </p:blipFill>
        <p:spPr>
          <a:xfrm>
            <a:off x="1293400" y="4317479"/>
            <a:ext cx="3581631" cy="2015671"/>
          </a:xfrm>
          <a:prstGeom prst="rect">
            <a:avLst/>
          </a:prstGeom>
        </p:spPr>
      </p:pic>
    </p:spTree>
    <p:extLst>
      <p:ext uri="{BB962C8B-B14F-4D97-AF65-F5344CB8AC3E}">
        <p14:creationId xmlns:p14="http://schemas.microsoft.com/office/powerpoint/2010/main" val="3966887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1013EA-7C4E-6242-96A2-6F28BFB87BA3}"/>
              </a:ext>
            </a:extLst>
          </p:cNvPr>
          <p:cNvSpPr>
            <a:spLocks noGrp="1"/>
          </p:cNvSpPr>
          <p:nvPr>
            <p:ph type="title"/>
          </p:nvPr>
        </p:nvSpPr>
        <p:spPr/>
        <p:txBody>
          <a:bodyPr/>
          <a:lstStyle/>
          <a:p>
            <a:pPr algn="ctr"/>
            <a:r>
              <a:rPr lang="fr-FR" dirty="0">
                <a:latin typeface="Apple Chancery" panose="03020702040506060504" pitchFamily="66" charset="-79"/>
                <a:cs typeface="Apple Chancery" panose="03020702040506060504" pitchFamily="66" charset="-79"/>
              </a:rPr>
              <a:t>Organisation </a:t>
            </a:r>
            <a:r>
              <a:rPr lang="fr-FR" dirty="0" err="1">
                <a:latin typeface="Apple Chancery" panose="03020702040506060504" pitchFamily="66" charset="-79"/>
                <a:cs typeface="Apple Chancery" panose="03020702040506060504" pitchFamily="66" charset="-79"/>
              </a:rPr>
              <a:t>Scrum</a:t>
            </a:r>
            <a:endParaRPr lang="fr-FR" dirty="0">
              <a:latin typeface="Apple Chancery" panose="03020702040506060504" pitchFamily="66" charset="-79"/>
              <a:cs typeface="Apple Chancery" panose="03020702040506060504" pitchFamily="66" charset="-79"/>
            </a:endParaRPr>
          </a:p>
        </p:txBody>
      </p:sp>
      <p:pic>
        <p:nvPicPr>
          <p:cNvPr id="7" name="Espace réservé du contenu 6">
            <a:extLst>
              <a:ext uri="{FF2B5EF4-FFF2-40B4-BE49-F238E27FC236}">
                <a16:creationId xmlns:a16="http://schemas.microsoft.com/office/drawing/2014/main" id="{0D71F610-C5C3-344B-B754-8E83B9E95169}"/>
              </a:ext>
            </a:extLst>
          </p:cNvPr>
          <p:cNvPicPr>
            <a:picLocks noGrp="1" noChangeAspect="1"/>
          </p:cNvPicPr>
          <p:nvPr>
            <p:ph idx="1"/>
          </p:nvPr>
        </p:nvPicPr>
        <p:blipFill>
          <a:blip r:embed="rId2"/>
          <a:stretch>
            <a:fillRect/>
          </a:stretch>
        </p:blipFill>
        <p:spPr>
          <a:xfrm>
            <a:off x="7048768" y="1905000"/>
            <a:ext cx="4615333" cy="3226254"/>
          </a:xfrm>
        </p:spPr>
      </p:pic>
      <p:sp>
        <p:nvSpPr>
          <p:cNvPr id="8" name="ZoneTexte 7">
            <a:extLst>
              <a:ext uri="{FF2B5EF4-FFF2-40B4-BE49-F238E27FC236}">
                <a16:creationId xmlns:a16="http://schemas.microsoft.com/office/drawing/2014/main" id="{46BA0438-8B20-3049-B27D-CBA5DD49B8BE}"/>
              </a:ext>
            </a:extLst>
          </p:cNvPr>
          <p:cNvSpPr txBox="1"/>
          <p:nvPr/>
        </p:nvSpPr>
        <p:spPr>
          <a:xfrm>
            <a:off x="740229" y="2086966"/>
            <a:ext cx="5878285" cy="3139321"/>
          </a:xfrm>
          <a:prstGeom prst="rect">
            <a:avLst/>
          </a:prstGeom>
          <a:noFill/>
        </p:spPr>
        <p:txBody>
          <a:bodyPr wrap="square" rtlCol="0">
            <a:spAutoFit/>
          </a:bodyPr>
          <a:lstStyle/>
          <a:p>
            <a:pPr marL="285750" indent="-285750">
              <a:buFontTx/>
              <a:buChar char="-"/>
            </a:pPr>
            <a:r>
              <a:rPr lang="fr-FR" dirty="0"/>
              <a:t>Utilisation de </a:t>
            </a:r>
            <a:r>
              <a:rPr lang="fr-FR" dirty="0" err="1"/>
              <a:t>Trello</a:t>
            </a:r>
            <a:r>
              <a:rPr lang="fr-FR" dirty="0"/>
              <a:t> et GitHub.</a:t>
            </a:r>
          </a:p>
          <a:p>
            <a:pPr marL="285750" indent="-285750">
              <a:buFontTx/>
              <a:buChar char="-"/>
            </a:pPr>
            <a:endParaRPr lang="fr-FR" dirty="0"/>
          </a:p>
          <a:p>
            <a:pPr marL="285750" indent="-285750">
              <a:buFontTx/>
              <a:buChar char="-"/>
            </a:pPr>
            <a:r>
              <a:rPr lang="fr-FR" dirty="0"/>
              <a:t>Création </a:t>
            </a:r>
            <a:r>
              <a:rPr lang="fr-FR" dirty="0" err="1"/>
              <a:t>UsersStories</a:t>
            </a:r>
            <a:r>
              <a:rPr lang="fr-FR" dirty="0"/>
              <a:t>.</a:t>
            </a:r>
          </a:p>
          <a:p>
            <a:pPr marL="285750" indent="-285750">
              <a:buFontTx/>
              <a:buChar char="-"/>
            </a:pPr>
            <a:endParaRPr lang="fr-FR" dirty="0"/>
          </a:p>
          <a:p>
            <a:pPr marL="285750" indent="-285750">
              <a:buFontTx/>
              <a:buChar char="-"/>
            </a:pPr>
            <a:r>
              <a:rPr lang="fr-FR" dirty="0"/>
              <a:t>Répartition des tâches en fonction des goûts de chacun.</a:t>
            </a:r>
          </a:p>
          <a:p>
            <a:pPr marL="285750" indent="-285750">
              <a:buFontTx/>
              <a:buChar char="-"/>
            </a:pPr>
            <a:endParaRPr lang="fr-FR" dirty="0"/>
          </a:p>
          <a:p>
            <a:pPr marL="285750" indent="-285750">
              <a:buFontTx/>
              <a:buChar char="-"/>
            </a:pPr>
            <a:r>
              <a:rPr lang="fr-FR" dirty="0"/>
              <a:t>Mêlée organisée régulièrement.</a:t>
            </a:r>
          </a:p>
          <a:p>
            <a:pPr marL="285750" indent="-285750">
              <a:buFontTx/>
              <a:buChar char="-"/>
            </a:pPr>
            <a:endParaRPr lang="fr-FR" dirty="0"/>
          </a:p>
          <a:p>
            <a:pPr marL="285750" indent="-285750">
              <a:buFontTx/>
              <a:buChar char="-"/>
            </a:pPr>
            <a:r>
              <a:rPr lang="fr-FR" dirty="0"/>
              <a:t>Intégration du travail de chaque collaborateur au projet final.</a:t>
            </a:r>
          </a:p>
        </p:txBody>
      </p:sp>
    </p:spTree>
    <p:extLst>
      <p:ext uri="{BB962C8B-B14F-4D97-AF65-F5344CB8AC3E}">
        <p14:creationId xmlns:p14="http://schemas.microsoft.com/office/powerpoint/2010/main" val="705719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8D7982-4994-9D4C-8AFC-4DDB2A2A0E64}"/>
              </a:ext>
            </a:extLst>
          </p:cNvPr>
          <p:cNvSpPr>
            <a:spLocks noGrp="1"/>
          </p:cNvSpPr>
          <p:nvPr>
            <p:ph type="title"/>
          </p:nvPr>
        </p:nvSpPr>
        <p:spPr>
          <a:xfrm>
            <a:off x="2578410" y="700779"/>
            <a:ext cx="8911687" cy="653147"/>
          </a:xfrm>
        </p:spPr>
        <p:txBody>
          <a:bodyPr/>
          <a:lstStyle/>
          <a:p>
            <a:pPr algn="ctr"/>
            <a:r>
              <a:rPr lang="fr-FR" dirty="0">
                <a:latin typeface="Apple Chancery" panose="03020702040506060504" pitchFamily="66" charset="-79"/>
                <a:cs typeface="Apple Chancery" panose="03020702040506060504" pitchFamily="66" charset="-79"/>
              </a:rPr>
              <a:t>Utilisation du </a:t>
            </a:r>
            <a:r>
              <a:rPr lang="fr-FR" dirty="0" err="1">
                <a:latin typeface="Apple Chancery" panose="03020702040506060504" pitchFamily="66" charset="-79"/>
                <a:cs typeface="Apple Chancery" panose="03020702040506060504" pitchFamily="66" charset="-79"/>
              </a:rPr>
              <a:t>framework</a:t>
            </a:r>
            <a:r>
              <a:rPr lang="fr-FR" dirty="0">
                <a:latin typeface="Apple Chancery" panose="03020702040506060504" pitchFamily="66" charset="-79"/>
                <a:cs typeface="Apple Chancery" panose="03020702040506060504" pitchFamily="66" charset="-79"/>
              </a:rPr>
              <a:t> </a:t>
            </a:r>
            <a:r>
              <a:rPr lang="fr-FR" dirty="0" err="1">
                <a:latin typeface="Apple Chancery" panose="03020702040506060504" pitchFamily="66" charset="-79"/>
                <a:cs typeface="Apple Chancery" panose="03020702040506060504" pitchFamily="66" charset="-79"/>
              </a:rPr>
              <a:t>BootStrap</a:t>
            </a:r>
            <a:endParaRPr lang="fr-FR" dirty="0">
              <a:latin typeface="Apple Chancery" panose="03020702040506060504" pitchFamily="66" charset="-79"/>
              <a:cs typeface="Apple Chancery" panose="03020702040506060504" pitchFamily="66" charset="-79"/>
            </a:endParaRPr>
          </a:p>
        </p:txBody>
      </p:sp>
      <p:pic>
        <p:nvPicPr>
          <p:cNvPr id="5" name="Espace réservé du contenu 4">
            <a:extLst>
              <a:ext uri="{FF2B5EF4-FFF2-40B4-BE49-F238E27FC236}">
                <a16:creationId xmlns:a16="http://schemas.microsoft.com/office/drawing/2014/main" id="{3EB76D01-4875-A040-9AB7-CAFC8DA7DFAB}"/>
              </a:ext>
            </a:extLst>
          </p:cNvPr>
          <p:cNvPicPr>
            <a:picLocks noGrp="1" noChangeAspect="1"/>
          </p:cNvPicPr>
          <p:nvPr>
            <p:ph idx="1"/>
          </p:nvPr>
        </p:nvPicPr>
        <p:blipFill>
          <a:blip r:embed="rId2"/>
          <a:stretch>
            <a:fillRect/>
          </a:stretch>
        </p:blipFill>
        <p:spPr>
          <a:xfrm rot="20356320">
            <a:off x="375673" y="4239216"/>
            <a:ext cx="2579032" cy="1990030"/>
          </a:xfrm>
        </p:spPr>
      </p:pic>
      <p:pic>
        <p:nvPicPr>
          <p:cNvPr id="7" name="Image 6">
            <a:extLst>
              <a:ext uri="{FF2B5EF4-FFF2-40B4-BE49-F238E27FC236}">
                <a16:creationId xmlns:a16="http://schemas.microsoft.com/office/drawing/2014/main" id="{505E2CC6-1BA1-7340-AA34-1DF25D781020}"/>
              </a:ext>
            </a:extLst>
          </p:cNvPr>
          <p:cNvPicPr>
            <a:picLocks noChangeAspect="1"/>
          </p:cNvPicPr>
          <p:nvPr/>
        </p:nvPicPr>
        <p:blipFill>
          <a:blip r:embed="rId3"/>
          <a:stretch>
            <a:fillRect/>
          </a:stretch>
        </p:blipFill>
        <p:spPr>
          <a:xfrm rot="20347733">
            <a:off x="3476811" y="3962596"/>
            <a:ext cx="2084648" cy="2543270"/>
          </a:xfrm>
          <a:prstGeom prst="rect">
            <a:avLst/>
          </a:prstGeom>
        </p:spPr>
      </p:pic>
      <p:pic>
        <p:nvPicPr>
          <p:cNvPr id="9" name="Image 8">
            <a:extLst>
              <a:ext uri="{FF2B5EF4-FFF2-40B4-BE49-F238E27FC236}">
                <a16:creationId xmlns:a16="http://schemas.microsoft.com/office/drawing/2014/main" id="{7248981B-5384-5941-95E7-5321D044B86D}"/>
              </a:ext>
            </a:extLst>
          </p:cNvPr>
          <p:cNvPicPr>
            <a:picLocks noChangeAspect="1"/>
          </p:cNvPicPr>
          <p:nvPr/>
        </p:nvPicPr>
        <p:blipFill>
          <a:blip r:embed="rId4"/>
          <a:stretch>
            <a:fillRect/>
          </a:stretch>
        </p:blipFill>
        <p:spPr>
          <a:xfrm rot="20371853">
            <a:off x="6375135" y="3699796"/>
            <a:ext cx="2052508" cy="2824251"/>
          </a:xfrm>
          <a:prstGeom prst="rect">
            <a:avLst/>
          </a:prstGeom>
        </p:spPr>
      </p:pic>
      <p:pic>
        <p:nvPicPr>
          <p:cNvPr id="11" name="Image 10">
            <a:extLst>
              <a:ext uri="{FF2B5EF4-FFF2-40B4-BE49-F238E27FC236}">
                <a16:creationId xmlns:a16="http://schemas.microsoft.com/office/drawing/2014/main" id="{08AE27A5-0F67-5E4C-97C2-A027CA689995}"/>
              </a:ext>
            </a:extLst>
          </p:cNvPr>
          <p:cNvPicPr>
            <a:picLocks noChangeAspect="1"/>
          </p:cNvPicPr>
          <p:nvPr/>
        </p:nvPicPr>
        <p:blipFill>
          <a:blip r:embed="rId5"/>
          <a:stretch>
            <a:fillRect/>
          </a:stretch>
        </p:blipFill>
        <p:spPr>
          <a:xfrm>
            <a:off x="771547" y="102975"/>
            <a:ext cx="2320615" cy="1848757"/>
          </a:xfrm>
          <a:prstGeom prst="rect">
            <a:avLst/>
          </a:prstGeom>
        </p:spPr>
      </p:pic>
      <p:sp>
        <p:nvSpPr>
          <p:cNvPr id="12" name="ZoneTexte 11">
            <a:extLst>
              <a:ext uri="{FF2B5EF4-FFF2-40B4-BE49-F238E27FC236}">
                <a16:creationId xmlns:a16="http://schemas.microsoft.com/office/drawing/2014/main" id="{487BCDBF-2426-F846-B55A-558BB0D3E6AC}"/>
              </a:ext>
            </a:extLst>
          </p:cNvPr>
          <p:cNvSpPr txBox="1"/>
          <p:nvPr/>
        </p:nvSpPr>
        <p:spPr>
          <a:xfrm>
            <a:off x="3223404" y="1743664"/>
            <a:ext cx="7808686" cy="1477328"/>
          </a:xfrm>
          <a:prstGeom prst="rect">
            <a:avLst/>
          </a:prstGeom>
          <a:noFill/>
        </p:spPr>
        <p:txBody>
          <a:bodyPr wrap="square" rtlCol="0">
            <a:spAutoFit/>
          </a:bodyPr>
          <a:lstStyle/>
          <a:p>
            <a:r>
              <a:rPr lang="fr-FR" dirty="0"/>
              <a:t>- Utilisation du système de placement de </a:t>
            </a:r>
            <a:r>
              <a:rPr lang="fr-FR" dirty="0" err="1"/>
              <a:t>bootstrap</a:t>
            </a:r>
            <a:endParaRPr lang="fr-FR" dirty="0"/>
          </a:p>
          <a:p>
            <a:endParaRPr lang="fr-FR" dirty="0"/>
          </a:p>
          <a:p>
            <a:r>
              <a:rPr lang="fr-FR" dirty="0"/>
              <a:t>- Ajout de fonctionnalités incluses dans le JS de </a:t>
            </a:r>
            <a:r>
              <a:rPr lang="fr-FR" dirty="0" err="1"/>
              <a:t>bootstrap</a:t>
            </a:r>
            <a:r>
              <a:rPr lang="fr-FR" dirty="0"/>
              <a:t> + classes</a:t>
            </a:r>
          </a:p>
          <a:p>
            <a:endParaRPr lang="fr-FR" dirty="0"/>
          </a:p>
          <a:p>
            <a:r>
              <a:rPr lang="fr-FR" dirty="0"/>
              <a:t>- Optimisation de l’affichage responsive</a:t>
            </a:r>
          </a:p>
        </p:txBody>
      </p:sp>
    </p:spTree>
    <p:extLst>
      <p:ext uri="{BB962C8B-B14F-4D97-AF65-F5344CB8AC3E}">
        <p14:creationId xmlns:p14="http://schemas.microsoft.com/office/powerpoint/2010/main" val="345632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595356-FE1F-BB42-AE78-282485B84D05}"/>
              </a:ext>
            </a:extLst>
          </p:cNvPr>
          <p:cNvSpPr>
            <a:spLocks noGrp="1"/>
          </p:cNvSpPr>
          <p:nvPr>
            <p:ph type="title"/>
          </p:nvPr>
        </p:nvSpPr>
        <p:spPr>
          <a:xfrm>
            <a:off x="1522269" y="752198"/>
            <a:ext cx="8911687" cy="1280890"/>
          </a:xfrm>
        </p:spPr>
        <p:txBody>
          <a:bodyPr/>
          <a:lstStyle/>
          <a:p>
            <a:pPr algn="ctr"/>
            <a:r>
              <a:rPr lang="fr-FR" dirty="0" err="1">
                <a:latin typeface="Apple Chancery" panose="03020702040506060504" pitchFamily="66" charset="-79"/>
                <a:cs typeface="Apple Chancery" panose="03020702040506060504" pitchFamily="66" charset="-79"/>
              </a:rPr>
              <a:t>Github</a:t>
            </a:r>
            <a:r>
              <a:rPr lang="fr-FR" dirty="0">
                <a:latin typeface="Apple Chancery" panose="03020702040506060504" pitchFamily="66" charset="-79"/>
                <a:cs typeface="Apple Chancery" panose="03020702040506060504" pitchFamily="66" charset="-79"/>
              </a:rPr>
              <a:t> – Un outil mal maitrisé ?</a:t>
            </a:r>
          </a:p>
        </p:txBody>
      </p:sp>
      <p:pic>
        <p:nvPicPr>
          <p:cNvPr id="5" name="Espace réservé du contenu 4">
            <a:extLst>
              <a:ext uri="{FF2B5EF4-FFF2-40B4-BE49-F238E27FC236}">
                <a16:creationId xmlns:a16="http://schemas.microsoft.com/office/drawing/2014/main" id="{5F5CCF9B-2D14-6947-93DB-27B1B0BEF4A8}"/>
              </a:ext>
            </a:extLst>
          </p:cNvPr>
          <p:cNvPicPr>
            <a:picLocks noGrp="1" noChangeAspect="1"/>
          </p:cNvPicPr>
          <p:nvPr>
            <p:ph idx="1"/>
          </p:nvPr>
        </p:nvPicPr>
        <p:blipFill>
          <a:blip r:embed="rId2"/>
          <a:stretch>
            <a:fillRect/>
          </a:stretch>
        </p:blipFill>
        <p:spPr>
          <a:xfrm>
            <a:off x="548433" y="5384800"/>
            <a:ext cx="2175530" cy="1223736"/>
          </a:xfrm>
        </p:spPr>
      </p:pic>
      <p:sp>
        <p:nvSpPr>
          <p:cNvPr id="6" name="ZoneTexte 5">
            <a:extLst>
              <a:ext uri="{FF2B5EF4-FFF2-40B4-BE49-F238E27FC236}">
                <a16:creationId xmlns:a16="http://schemas.microsoft.com/office/drawing/2014/main" id="{FE2AA854-3A8B-6D49-AC91-54A561124EC0}"/>
              </a:ext>
            </a:extLst>
          </p:cNvPr>
          <p:cNvSpPr txBox="1"/>
          <p:nvPr/>
        </p:nvSpPr>
        <p:spPr>
          <a:xfrm>
            <a:off x="548433" y="5015468"/>
            <a:ext cx="2322287" cy="369332"/>
          </a:xfrm>
          <a:prstGeom prst="rect">
            <a:avLst/>
          </a:prstGeom>
          <a:noFill/>
        </p:spPr>
        <p:txBody>
          <a:bodyPr wrap="square" rtlCol="0">
            <a:spAutoFit/>
          </a:bodyPr>
          <a:lstStyle/>
          <a:p>
            <a:r>
              <a:rPr lang="fr-FR" dirty="0"/>
              <a:t>High expectations</a:t>
            </a:r>
          </a:p>
        </p:txBody>
      </p:sp>
      <p:sp>
        <p:nvSpPr>
          <p:cNvPr id="7" name="ZoneTexte 6">
            <a:extLst>
              <a:ext uri="{FF2B5EF4-FFF2-40B4-BE49-F238E27FC236}">
                <a16:creationId xmlns:a16="http://schemas.microsoft.com/office/drawing/2014/main" id="{9F5450F3-436E-B34A-A989-DF9BDC0BB45A}"/>
              </a:ext>
            </a:extLst>
          </p:cNvPr>
          <p:cNvSpPr txBox="1"/>
          <p:nvPr/>
        </p:nvSpPr>
        <p:spPr>
          <a:xfrm>
            <a:off x="2870720" y="5611947"/>
            <a:ext cx="740229" cy="769441"/>
          </a:xfrm>
          <a:prstGeom prst="rect">
            <a:avLst/>
          </a:prstGeom>
          <a:noFill/>
        </p:spPr>
        <p:txBody>
          <a:bodyPr wrap="square" rtlCol="0">
            <a:spAutoFit/>
          </a:bodyPr>
          <a:lstStyle/>
          <a:p>
            <a:r>
              <a:rPr lang="fr-FR" sz="4400" dirty="0">
                <a:sym typeface="Wingdings" pitchFamily="2" charset="2"/>
              </a:rPr>
              <a:t></a:t>
            </a:r>
            <a:endParaRPr lang="fr-FR" sz="4400" dirty="0"/>
          </a:p>
        </p:txBody>
      </p:sp>
      <p:pic>
        <p:nvPicPr>
          <p:cNvPr id="9" name="Image 8">
            <a:extLst>
              <a:ext uri="{FF2B5EF4-FFF2-40B4-BE49-F238E27FC236}">
                <a16:creationId xmlns:a16="http://schemas.microsoft.com/office/drawing/2014/main" id="{2A9598F6-23AD-8D40-B826-2C02B5123E30}"/>
              </a:ext>
            </a:extLst>
          </p:cNvPr>
          <p:cNvPicPr>
            <a:picLocks noChangeAspect="1"/>
          </p:cNvPicPr>
          <p:nvPr/>
        </p:nvPicPr>
        <p:blipFill>
          <a:blip r:embed="rId3"/>
          <a:stretch>
            <a:fillRect/>
          </a:stretch>
        </p:blipFill>
        <p:spPr>
          <a:xfrm>
            <a:off x="3757706" y="5382580"/>
            <a:ext cx="2467429" cy="1225956"/>
          </a:xfrm>
          <a:prstGeom prst="rect">
            <a:avLst/>
          </a:prstGeom>
        </p:spPr>
      </p:pic>
      <p:sp>
        <p:nvSpPr>
          <p:cNvPr id="10" name="ZoneTexte 9">
            <a:extLst>
              <a:ext uri="{FF2B5EF4-FFF2-40B4-BE49-F238E27FC236}">
                <a16:creationId xmlns:a16="http://schemas.microsoft.com/office/drawing/2014/main" id="{82719737-F2F4-4147-B622-7B0CECC1C88A}"/>
              </a:ext>
            </a:extLst>
          </p:cNvPr>
          <p:cNvSpPr txBox="1"/>
          <p:nvPr/>
        </p:nvSpPr>
        <p:spPr>
          <a:xfrm>
            <a:off x="4441492" y="5015468"/>
            <a:ext cx="1930400" cy="367112"/>
          </a:xfrm>
          <a:prstGeom prst="rect">
            <a:avLst/>
          </a:prstGeom>
          <a:noFill/>
        </p:spPr>
        <p:txBody>
          <a:bodyPr wrap="square" rtlCol="0">
            <a:spAutoFit/>
          </a:bodyPr>
          <a:lstStyle/>
          <a:p>
            <a:r>
              <a:rPr lang="fr-FR" dirty="0" err="1"/>
              <a:t>Results</a:t>
            </a:r>
            <a:endParaRPr lang="fr-FR" dirty="0"/>
          </a:p>
        </p:txBody>
      </p:sp>
      <p:pic>
        <p:nvPicPr>
          <p:cNvPr id="14" name="Graphique 13">
            <a:extLst>
              <a:ext uri="{FF2B5EF4-FFF2-40B4-BE49-F238E27FC236}">
                <a16:creationId xmlns:a16="http://schemas.microsoft.com/office/drawing/2014/main" id="{CE779DAE-43E4-D84F-A7A6-6976BC7E5B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35456" y="171631"/>
            <a:ext cx="1861457" cy="1861457"/>
          </a:xfrm>
          <a:prstGeom prst="rect">
            <a:avLst/>
          </a:prstGeom>
        </p:spPr>
      </p:pic>
      <p:sp>
        <p:nvSpPr>
          <p:cNvPr id="15" name="ZoneTexte 14">
            <a:extLst>
              <a:ext uri="{FF2B5EF4-FFF2-40B4-BE49-F238E27FC236}">
                <a16:creationId xmlns:a16="http://schemas.microsoft.com/office/drawing/2014/main" id="{B8ED7B1F-4BA5-3E40-89C0-DC0479FB0718}"/>
              </a:ext>
            </a:extLst>
          </p:cNvPr>
          <p:cNvSpPr txBox="1"/>
          <p:nvPr/>
        </p:nvSpPr>
        <p:spPr>
          <a:xfrm>
            <a:off x="2828512" y="1933377"/>
            <a:ext cx="6299200" cy="2585323"/>
          </a:xfrm>
          <a:prstGeom prst="rect">
            <a:avLst/>
          </a:prstGeom>
          <a:noFill/>
        </p:spPr>
        <p:txBody>
          <a:bodyPr wrap="square" rtlCol="0">
            <a:spAutoFit/>
          </a:bodyPr>
          <a:lstStyle/>
          <a:p>
            <a:pPr marL="285750" indent="-285750">
              <a:buFontTx/>
              <a:buChar char="-"/>
            </a:pPr>
            <a:r>
              <a:rPr lang="fr-FR" dirty="0"/>
              <a:t>Reprise en main du système git après une pause</a:t>
            </a:r>
          </a:p>
          <a:p>
            <a:pPr marL="285750" indent="-285750">
              <a:buFontTx/>
              <a:buChar char="-"/>
            </a:pPr>
            <a:endParaRPr lang="fr-FR" dirty="0"/>
          </a:p>
          <a:p>
            <a:pPr marL="285750" indent="-285750">
              <a:buFontTx/>
              <a:buChar char="-"/>
            </a:pPr>
            <a:r>
              <a:rPr lang="fr-FR" dirty="0"/>
              <a:t>Gestion des </a:t>
            </a:r>
            <a:r>
              <a:rPr lang="fr-FR" dirty="0" err="1"/>
              <a:t>Branchs</a:t>
            </a:r>
            <a:endParaRPr lang="fr-FR" dirty="0"/>
          </a:p>
          <a:p>
            <a:pPr marL="285750" indent="-285750">
              <a:buFontTx/>
              <a:buChar char="-"/>
            </a:pPr>
            <a:endParaRPr lang="fr-FR" dirty="0"/>
          </a:p>
          <a:p>
            <a:pPr marL="285750" indent="-285750">
              <a:buFontTx/>
              <a:buChar char="-"/>
            </a:pPr>
            <a:r>
              <a:rPr lang="fr-FR" dirty="0"/>
              <a:t>Problématique de </a:t>
            </a:r>
            <a:r>
              <a:rPr lang="fr-FR" dirty="0" err="1"/>
              <a:t>merging</a:t>
            </a:r>
            <a:r>
              <a:rPr lang="fr-FR" dirty="0"/>
              <a:t> et résolution des anomalies sur le code html et CSS</a:t>
            </a:r>
          </a:p>
          <a:p>
            <a:pPr marL="285750" indent="-285750">
              <a:buFontTx/>
              <a:buChar char="-"/>
            </a:pPr>
            <a:endParaRPr lang="fr-FR" dirty="0"/>
          </a:p>
          <a:p>
            <a:pPr marL="285750" indent="-285750">
              <a:buFontTx/>
              <a:buChar char="-"/>
            </a:pPr>
            <a:r>
              <a:rPr lang="fr-FR" dirty="0"/>
              <a:t>Perte de rapidité de production liée à la mauvaise utilisation de la plateforme </a:t>
            </a:r>
          </a:p>
        </p:txBody>
      </p:sp>
    </p:spTree>
    <p:extLst>
      <p:ext uri="{BB962C8B-B14F-4D97-AF65-F5344CB8AC3E}">
        <p14:creationId xmlns:p14="http://schemas.microsoft.com/office/powerpoint/2010/main" val="1088682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7D078D-7435-ED4C-9258-9F52B17E56B2}"/>
              </a:ext>
            </a:extLst>
          </p:cNvPr>
          <p:cNvSpPr>
            <a:spLocks noGrp="1"/>
          </p:cNvSpPr>
          <p:nvPr>
            <p:ph type="title"/>
          </p:nvPr>
        </p:nvSpPr>
        <p:spPr/>
        <p:txBody>
          <a:bodyPr/>
          <a:lstStyle/>
          <a:p>
            <a:pPr algn="ctr"/>
            <a:r>
              <a:rPr lang="fr-FR" dirty="0">
                <a:latin typeface="Apple Chancery" panose="03020702040506060504" pitchFamily="66" charset="-79"/>
                <a:cs typeface="Apple Chancery" panose="03020702040506060504" pitchFamily="66" charset="-79"/>
              </a:rPr>
              <a:t>Conclusion et résultat final</a:t>
            </a:r>
          </a:p>
        </p:txBody>
      </p:sp>
      <p:pic>
        <p:nvPicPr>
          <p:cNvPr id="7" name="Espace réservé du contenu 6">
            <a:extLst>
              <a:ext uri="{FF2B5EF4-FFF2-40B4-BE49-F238E27FC236}">
                <a16:creationId xmlns:a16="http://schemas.microsoft.com/office/drawing/2014/main" id="{9C29A714-3487-5740-946A-45B98F819DFC}"/>
              </a:ext>
            </a:extLst>
          </p:cNvPr>
          <p:cNvPicPr>
            <a:picLocks noGrp="1" noChangeAspect="1"/>
          </p:cNvPicPr>
          <p:nvPr>
            <p:ph idx="1"/>
          </p:nvPr>
        </p:nvPicPr>
        <p:blipFill>
          <a:blip r:embed="rId2"/>
          <a:stretch>
            <a:fillRect/>
          </a:stretch>
        </p:blipFill>
        <p:spPr>
          <a:xfrm>
            <a:off x="456617" y="2178835"/>
            <a:ext cx="4272616" cy="2573564"/>
          </a:xfrm>
        </p:spPr>
      </p:pic>
      <p:sp>
        <p:nvSpPr>
          <p:cNvPr id="8" name="ZoneTexte 7">
            <a:extLst>
              <a:ext uri="{FF2B5EF4-FFF2-40B4-BE49-F238E27FC236}">
                <a16:creationId xmlns:a16="http://schemas.microsoft.com/office/drawing/2014/main" id="{AAB8EBA4-716C-E842-870E-75AC4D9CCEB0}"/>
              </a:ext>
            </a:extLst>
          </p:cNvPr>
          <p:cNvSpPr txBox="1"/>
          <p:nvPr/>
        </p:nvSpPr>
        <p:spPr>
          <a:xfrm>
            <a:off x="5007428" y="1480458"/>
            <a:ext cx="3439885" cy="3970318"/>
          </a:xfrm>
          <a:prstGeom prst="rect">
            <a:avLst/>
          </a:prstGeom>
          <a:noFill/>
        </p:spPr>
        <p:txBody>
          <a:bodyPr wrap="square" rtlCol="0">
            <a:spAutoFit/>
          </a:bodyPr>
          <a:lstStyle/>
          <a:p>
            <a:r>
              <a:rPr lang="fr-FR" dirty="0"/>
              <a:t>Pistes d’amélioration :</a:t>
            </a:r>
          </a:p>
          <a:p>
            <a:endParaRPr lang="fr-FR" dirty="0"/>
          </a:p>
          <a:p>
            <a:pPr marL="285750" indent="-285750">
              <a:buFontTx/>
              <a:buChar char="-"/>
            </a:pPr>
            <a:r>
              <a:rPr lang="fr-FR" dirty="0"/>
              <a:t>Ajout de liens vers les réseaux sociaux</a:t>
            </a:r>
          </a:p>
          <a:p>
            <a:pPr marL="285750" indent="-285750">
              <a:buFontTx/>
              <a:buChar char="-"/>
            </a:pPr>
            <a:endParaRPr lang="fr-FR" dirty="0"/>
          </a:p>
          <a:p>
            <a:pPr marL="285750" indent="-285750">
              <a:buFontTx/>
              <a:buChar char="-"/>
            </a:pPr>
            <a:r>
              <a:rPr lang="fr-FR" dirty="0"/>
              <a:t>Bouton   « Réservez » à optimiser avec un modal</a:t>
            </a:r>
          </a:p>
          <a:p>
            <a:pPr marL="285750" indent="-285750">
              <a:buFontTx/>
              <a:buChar char="-"/>
            </a:pPr>
            <a:endParaRPr lang="fr-FR" dirty="0"/>
          </a:p>
          <a:p>
            <a:pPr marL="285750" indent="-285750">
              <a:buFontTx/>
              <a:buChar char="-"/>
            </a:pPr>
            <a:r>
              <a:rPr lang="fr-FR" dirty="0"/>
              <a:t>Obtention d’images professionnelles et qualitatives</a:t>
            </a:r>
          </a:p>
          <a:p>
            <a:pPr marL="285750" indent="-285750">
              <a:buFontTx/>
              <a:buChar char="-"/>
            </a:pPr>
            <a:endParaRPr lang="fr-FR" dirty="0"/>
          </a:p>
          <a:p>
            <a:pPr marL="285750" indent="-285750">
              <a:buFontTx/>
              <a:buChar char="-"/>
            </a:pPr>
            <a:r>
              <a:rPr lang="fr-FR" dirty="0"/>
              <a:t>Plus d’interactivité et de « call to action » côté UX</a:t>
            </a:r>
          </a:p>
        </p:txBody>
      </p:sp>
      <p:sp>
        <p:nvSpPr>
          <p:cNvPr id="9" name="ZoneTexte 8">
            <a:extLst>
              <a:ext uri="{FF2B5EF4-FFF2-40B4-BE49-F238E27FC236}">
                <a16:creationId xmlns:a16="http://schemas.microsoft.com/office/drawing/2014/main" id="{6731D829-EFEE-1D4C-BDC1-1A4BA7833003}"/>
              </a:ext>
            </a:extLst>
          </p:cNvPr>
          <p:cNvSpPr txBox="1"/>
          <p:nvPr/>
        </p:nvSpPr>
        <p:spPr>
          <a:xfrm>
            <a:off x="8725508" y="1480458"/>
            <a:ext cx="2846890" cy="5355312"/>
          </a:xfrm>
          <a:prstGeom prst="rect">
            <a:avLst/>
          </a:prstGeom>
          <a:noFill/>
        </p:spPr>
        <p:txBody>
          <a:bodyPr wrap="square" rtlCol="0">
            <a:spAutoFit/>
          </a:bodyPr>
          <a:lstStyle/>
          <a:p>
            <a:r>
              <a:rPr lang="fr-FR" dirty="0"/>
              <a:t>Satisfaction globale </a:t>
            </a:r>
          </a:p>
          <a:p>
            <a:r>
              <a:rPr lang="fr-FR" dirty="0"/>
              <a:t>du résultat et du projet :</a:t>
            </a:r>
          </a:p>
          <a:p>
            <a:endParaRPr lang="fr-FR" dirty="0"/>
          </a:p>
          <a:p>
            <a:pPr marL="285750" indent="-285750">
              <a:buFontTx/>
              <a:buChar char="-"/>
            </a:pPr>
            <a:r>
              <a:rPr lang="fr-FR" dirty="0"/>
              <a:t>Manque d’expérience sur la gestion du temps - difficulté de respect des deadlines </a:t>
            </a:r>
          </a:p>
          <a:p>
            <a:pPr marL="285750" indent="-285750">
              <a:buFontTx/>
              <a:buChar char="-"/>
            </a:pPr>
            <a:endParaRPr lang="fr-FR" dirty="0"/>
          </a:p>
          <a:p>
            <a:pPr marL="285750" indent="-285750">
              <a:buFontTx/>
              <a:buChar char="-"/>
            </a:pPr>
            <a:r>
              <a:rPr lang="fr-FR" dirty="0"/>
              <a:t>Entraide et communication constante au sein du groupe </a:t>
            </a:r>
          </a:p>
          <a:p>
            <a:pPr marL="285750" indent="-285750">
              <a:buFontTx/>
              <a:buChar char="-"/>
            </a:pPr>
            <a:endParaRPr lang="fr-FR" dirty="0"/>
          </a:p>
          <a:p>
            <a:pPr marL="285750" indent="-285750">
              <a:buFontTx/>
              <a:buChar char="-"/>
            </a:pPr>
            <a:r>
              <a:rPr lang="fr-FR" dirty="0"/>
              <a:t>Bonne satisfaction dans l’ensemble du visuel final – fidélité à la maquette respectée</a:t>
            </a:r>
          </a:p>
        </p:txBody>
      </p:sp>
    </p:spTree>
    <p:extLst>
      <p:ext uri="{BB962C8B-B14F-4D97-AF65-F5344CB8AC3E}">
        <p14:creationId xmlns:p14="http://schemas.microsoft.com/office/powerpoint/2010/main" val="4188309084"/>
      </p:ext>
    </p:extLst>
  </p:cSld>
  <p:clrMapOvr>
    <a:masterClrMapping/>
  </p:clrMapOvr>
</p:sld>
</file>

<file path=ppt/theme/theme1.xml><?xml version="1.0" encoding="utf-8"?>
<a:theme xmlns:a="http://schemas.openxmlformats.org/drawingml/2006/main" name="Brin">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Brin</Template>
  <TotalTime>131</TotalTime>
  <Words>350</Words>
  <Application>Microsoft Macintosh PowerPoint</Application>
  <PresentationFormat>Grand écran</PresentationFormat>
  <Paragraphs>55</Paragraphs>
  <Slides>8</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8</vt:i4>
      </vt:variant>
    </vt:vector>
  </HeadingPairs>
  <TitlesOfParts>
    <vt:vector size="14" baseType="lpstr">
      <vt:lpstr>Apple Chancery</vt:lpstr>
      <vt:lpstr>Arial</vt:lpstr>
      <vt:lpstr>Century Gothic</vt:lpstr>
      <vt:lpstr>Wingdings</vt:lpstr>
      <vt:lpstr>Wingdings 3</vt:lpstr>
      <vt:lpstr>Brin</vt:lpstr>
      <vt:lpstr>Projet –  Restaurant « Il Padrino »</vt:lpstr>
      <vt:lpstr>Introduction</vt:lpstr>
      <vt:lpstr>Définition de l’aspect visuel Charte graphique – Veille concurrentielle</vt:lpstr>
      <vt:lpstr>MoodBoard - inspirations</vt:lpstr>
      <vt:lpstr>Organisation Scrum</vt:lpstr>
      <vt:lpstr>Utilisation du framework BootStrap</vt:lpstr>
      <vt:lpstr>Github – Un outil mal maitrisé ?</vt:lpstr>
      <vt:lpstr>Conclusion et résultat final</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  Restaurant « Il Padrino »</dc:title>
  <dc:creator>Microsoft Office User</dc:creator>
  <cp:lastModifiedBy>Microsoft Office User</cp:lastModifiedBy>
  <cp:revision>10</cp:revision>
  <dcterms:created xsi:type="dcterms:W3CDTF">2021-10-28T07:32:49Z</dcterms:created>
  <dcterms:modified xsi:type="dcterms:W3CDTF">2021-10-28T09:43:50Z</dcterms:modified>
</cp:coreProperties>
</file>